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Source Code Pro" panose="020B0604020202020204" charset="0"/>
      <p:regular r:id="rId44"/>
      <p:bold r:id="rId45"/>
    </p:embeddedFont>
    <p:embeddedFont>
      <p:font typeface="Poiret One" panose="020B0604020202020204" charset="0"/>
      <p:regular r:id="rId46"/>
    </p:embeddedFont>
    <p:embeddedFont>
      <p:font typeface="Amatic SC" panose="020B0604020202020204" charset="-79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911C0D1-B1C5-4957-BF36-09F19E8FFB61}">
  <a:tblStyle styleId="{7911C0D1-B1C5-4957-BF36-09F19E8FFB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first put the observations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https://www.osha.gov/Publications/OSHA3514.html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6lWz2qkjHdAanFVY05xQXNXcTA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0B6lWz2qkjHdAMnowSnplV1dObFk/view" TargetMode="Externa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6lWz2qkjHdAV01yYXQxcHh1Uk0/vie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ab.com/msds.php?msdsId=992775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ab.com/msds.php?msdsId=992636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51450" y="261650"/>
            <a:ext cx="8441100" cy="31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Poiret One"/>
                <a:ea typeface="Poiret One"/>
                <a:cs typeface="Poiret One"/>
                <a:sym typeface="Poiret One"/>
              </a:rPr>
              <a:t>Final Packaged Sunscreen Proposal</a:t>
            </a:r>
            <a:r>
              <a:rPr lang="en" sz="9600">
                <a:latin typeface="Poiret One"/>
                <a:ea typeface="Poiret One"/>
                <a:cs typeface="Poiret One"/>
                <a:sym typeface="Poiret One"/>
              </a:rPr>
              <a:t> </a:t>
            </a:r>
            <a:endParaRPr sz="9600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Casey Feinstein, Emory Gatchell, Hadley Saba, Oyinade Oyenusi, and Amber Bustard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8925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Daphnia Safety Data 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72226" y="754875"/>
            <a:ext cx="42558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Oxybenzone LD50 amount: 0.0605 grams </a:t>
            </a:r>
            <a:endParaRPr b="1"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609613" y="7548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Om cinnamate LD50 amount: 0 grams 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28" y="1132875"/>
            <a:ext cx="3233722" cy="26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788" y="1226662"/>
            <a:ext cx="4079725" cy="24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370025" y="3763200"/>
            <a:ext cx="82395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Conclusions: Daphnia died in the presence of cinnamate and benzone. 21.7% of daphnia lived in cinnamate and 26.7% of daphnia died in benzone. After further research, we found that the chemicals are not soluble in water, which is likely the cause the daphnia deaths (since they live in water).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sunscreen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6047100" cy="3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benzone and cinnamate in our formula, at first we used 100% of the legal amount of each chemical (benzone- 6% and cinnamate- 7.5%)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FDA has already validated these amounts through LD50 tests and are used in other sunscreens.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Remaining ingredient amounts (cetyl alcohol, steric acid, glycerin, trethanol amine, and distilled water) were provided in advance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Shape 173" descr="sdfsdf.jpg"/>
          <p:cNvPicPr preferRelativeResize="0"/>
          <p:nvPr/>
        </p:nvPicPr>
        <p:blipFill rotWithShape="1">
          <a:blip r:embed="rId3">
            <a:alphaModFix/>
          </a:blip>
          <a:srcRect l="30628" t="21263" r="18083" b="15918"/>
          <a:stretch/>
        </p:blipFill>
        <p:spPr>
          <a:xfrm>
            <a:off x="6409200" y="1675800"/>
            <a:ext cx="2734800" cy="251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Safety test #1 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228800"/>
            <a:ext cx="8520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of Cinnamate: 6.6g (100% of legal limit)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Amount of Benzone: 5.28g (100% of legal limit)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Observations of Sunscreen:</a:t>
            </a:r>
            <a:endParaRPr sz="1500"/>
          </a:p>
          <a:p>
            <a:pPr marL="457200" lvl="0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Thick texture → thicker than test subject lotion</a:t>
            </a:r>
            <a:endParaRPr sz="15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80" name="Shape 180"/>
          <p:cNvGraphicFramePr/>
          <p:nvPr/>
        </p:nvGraphicFramePr>
        <p:xfrm>
          <a:off x="890825" y="2130900"/>
          <a:ext cx="7239000" cy="1828710"/>
        </p:xfrm>
        <a:graphic>
          <a:graphicData uri="http://schemas.openxmlformats.org/drawingml/2006/table">
            <a:tbl>
              <a:tblPr>
                <a:noFill/>
                <a:tableStyleId>{7911C0D1-B1C5-4957-BF36-09F19E8FFB61}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Day #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Observations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2:28pm: Applied sunscreen (1.5cm x 1.5cm square)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2:40pm: itchness (1.5-2)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11:27pm: no itchiness or redness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5:00pm: redness (2) but disappeared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85700" y="3422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sunscreen part 2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after testing, we decided to lower our chemical amounts to 75% of the legal amounts due to some discomfort felt by our human subject (Mr. Brock).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Human Safety Test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228800"/>
            <a:ext cx="8520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of Cinnamate: 5.2g (79%)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Amount of Benzone: 4.5g (85%)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Observations of Sunscreen: </a:t>
            </a:r>
            <a:endParaRPr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Thin, more liquid like formula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99" name="Shape 199"/>
          <p:cNvGraphicFramePr/>
          <p:nvPr/>
        </p:nvGraphicFramePr>
        <p:xfrm>
          <a:off x="952500" y="2298050"/>
          <a:ext cx="7239000" cy="1615350"/>
        </p:xfrm>
        <a:graphic>
          <a:graphicData uri="http://schemas.openxmlformats.org/drawingml/2006/table">
            <a:tbl>
              <a:tblPr>
                <a:noFill/>
                <a:tableStyleId>{7911C0D1-B1C5-4957-BF36-09F19E8FFB61}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Day #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Observations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9:15pm: application (1.5cm x 1.5cm square)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12:40pm: no redness or itchiness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2:25pm: itchniess (1.5)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0" name="Shape 200" descr="IMG_4099.JPG"/>
          <p:cNvPicPr preferRelativeResize="0"/>
          <p:nvPr/>
        </p:nvPicPr>
        <p:blipFill rotWithShape="1">
          <a:blip r:embed="rId3">
            <a:alphaModFix/>
          </a:blip>
          <a:srcRect b="37667"/>
          <a:stretch/>
        </p:blipFill>
        <p:spPr>
          <a:xfrm>
            <a:off x="6259701" y="108675"/>
            <a:ext cx="2572600" cy="213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1448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cost and amount of chemicals 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945825"/>
            <a:ext cx="8520600" cy="4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b="1"/>
              <a:t>Ingredient       Cost     Amount</a:t>
            </a:r>
            <a:endParaRPr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Cetyl alcohol---- $0.003----- 2g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Steric acid------ $0.032----- 4g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Glycerin--------- $0.006----- 2g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Trethanol amine-- $0.015----- 1g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Distilled water-- $0.09------ 78g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Benzophenone----- $0.0045---- 4.5g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Om cinnamate----- $0.0052---- 5.2g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*We found the chemicals from websites (referenced in Appendix Slide 33) in bulk and calculated the price of the specific amount needed for our formula.</a:t>
            </a:r>
            <a:endParaRPr sz="1400"/>
          </a:p>
        </p:txBody>
      </p:sp>
      <p:sp>
        <p:nvSpPr>
          <p:cNvPr id="207" name="Shape 207"/>
          <p:cNvSpPr txBox="1"/>
          <p:nvPr/>
        </p:nvSpPr>
        <p:spPr>
          <a:xfrm>
            <a:off x="6241250" y="2362225"/>
            <a:ext cx="25326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Total cost= $0.16</a:t>
            </a: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60400" y="21372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Experiment, Data, and Analysis  </a:t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530375" y="1156250"/>
            <a:ext cx="74376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 daphnia were in each amount of cinnamate or benzone (maximum, minimum, or control). </a:t>
            </a: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 average, 7.2 daphnia lived in the control (this average does not include our outlier of Benzone trial 2).</a:t>
            </a: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 daphnia lived in the maximum amount. </a:t>
            </a: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 outlier set of data, only 1 daphnia lived in the minimum amount (.85 grams of benzone), other than that 0 daphnia lived in the minimum amounts. </a:t>
            </a: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Package &amp; Cost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Testing 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41250" y="1425100"/>
            <a:ext cx="4529100" cy="2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Drop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Shake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Weight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Throw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Water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Marketing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Heat Test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Environmental Considerations (bonus)</a:t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5484750" y="1498825"/>
            <a:ext cx="2694600" cy="2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Scale: 1-3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1 = Lots of damage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2 = Little damage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3 = No damage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29125" y="307700"/>
            <a:ext cx="63216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3 Materials… Which ones are going to protect our package?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49446" y="1597100"/>
            <a:ext cx="8382300" cy="3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our materials testing, we recommend for our package: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Duct Tape: Strong; keeps package together reliably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Score: 2.5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Cardboard: Strong and sturdy; malleable into our desired triangle shape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Score: 2.67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Wax paper: Protects package from water damage; extra layer of strength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Score: 2.7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this project 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Optimize the mixture of om cinnamate and oxybenzone in both safety and maximum SPF value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Achieve the lowest possible cost of sunscreen materials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 a low cost package to hold the sunscreen mixture of 88mL and pass material testing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Sketch → first prototype 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37" y="1093850"/>
            <a:ext cx="2908025" cy="33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733600" y="3022225"/>
            <a:ext cx="5487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8cm</a:t>
            </a:r>
            <a:endParaRPr sz="1200"/>
          </a:p>
        </p:txBody>
      </p:sp>
      <p:sp>
        <p:nvSpPr>
          <p:cNvPr id="239" name="Shape 239"/>
          <p:cNvSpPr txBox="1"/>
          <p:nvPr/>
        </p:nvSpPr>
        <p:spPr>
          <a:xfrm>
            <a:off x="1455100" y="1093850"/>
            <a:ext cx="606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7.5cm</a:t>
            </a:r>
            <a:endParaRPr sz="1200"/>
          </a:p>
        </p:txBody>
      </p:sp>
      <p:sp>
        <p:nvSpPr>
          <p:cNvPr id="240" name="Shape 240"/>
          <p:cNvSpPr txBox="1"/>
          <p:nvPr/>
        </p:nvSpPr>
        <p:spPr>
          <a:xfrm>
            <a:off x="1500100" y="1343200"/>
            <a:ext cx="516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1cm</a:t>
            </a:r>
            <a:endParaRPr sz="1200"/>
          </a:p>
        </p:txBody>
      </p:sp>
      <p:sp>
        <p:nvSpPr>
          <p:cNvPr id="241" name="Shape 241"/>
          <p:cNvSpPr txBox="1"/>
          <p:nvPr/>
        </p:nvSpPr>
        <p:spPr>
          <a:xfrm>
            <a:off x="521350" y="4340850"/>
            <a:ext cx="24735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Triangle → strongest shape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2" name="Shape 242" descr="IMG_2331.JPG"/>
          <p:cNvPicPr preferRelativeResize="0"/>
          <p:nvPr/>
        </p:nvPicPr>
        <p:blipFill rotWithShape="1">
          <a:blip r:embed="rId4">
            <a:alphaModFix/>
          </a:blip>
          <a:srcRect l="4473" t="6756" r="12213" b="24158"/>
          <a:stretch/>
        </p:blipFill>
        <p:spPr>
          <a:xfrm>
            <a:off x="3226975" y="1395838"/>
            <a:ext cx="2285101" cy="273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IMG_233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350" y="1395825"/>
            <a:ext cx="2068847" cy="2758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754375" y="4230775"/>
            <a:ext cx="41847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/>
              <a:t>First Prototype Average Test Score - </a:t>
            </a:r>
            <a:r>
              <a:rPr lang="en" sz="1300"/>
              <a:t>2.375 </a:t>
            </a:r>
            <a:r>
              <a:rPr lang="en" sz="1300" i="1"/>
              <a:t> </a:t>
            </a:r>
            <a:endParaRPr sz="13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the Second Prototype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4294967295"/>
          </p:nvPr>
        </p:nvSpPr>
        <p:spPr>
          <a:xfrm>
            <a:off x="311700" y="1228675"/>
            <a:ext cx="8754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tested this design to help us establish a final structure for our package. Average Score: 2.883</a:t>
            </a:r>
            <a:r>
              <a:rPr lang="en" sz="1500"/>
              <a:t> </a:t>
            </a:r>
            <a:endParaRPr sz="1500"/>
          </a:p>
        </p:txBody>
      </p:sp>
      <p:pic>
        <p:nvPicPr>
          <p:cNvPr id="251" name="Shape 251" descr="IMG_2336.JPG"/>
          <p:cNvPicPr preferRelativeResize="0"/>
          <p:nvPr/>
        </p:nvPicPr>
        <p:blipFill rotWithShape="1">
          <a:blip r:embed="rId3">
            <a:alphaModFix/>
          </a:blip>
          <a:srcRect l="7626" t="12840" r="2120" b="8381"/>
          <a:stretch/>
        </p:blipFill>
        <p:spPr>
          <a:xfrm>
            <a:off x="1884200" y="1936675"/>
            <a:ext cx="2473027" cy="316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IMG_2338.JPG"/>
          <p:cNvPicPr preferRelativeResize="0"/>
          <p:nvPr/>
        </p:nvPicPr>
        <p:blipFill rotWithShape="1">
          <a:blip r:embed="rId4">
            <a:alphaModFix/>
          </a:blip>
          <a:srcRect l="6933" b="21222"/>
          <a:stretch/>
        </p:blipFill>
        <p:spPr>
          <a:xfrm>
            <a:off x="4504650" y="1936675"/>
            <a:ext cx="2599408" cy="316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the Third Package</a:t>
            </a:r>
            <a:endParaRPr sz="2000"/>
          </a:p>
        </p:txBody>
      </p:sp>
      <p:sp>
        <p:nvSpPr>
          <p:cNvPr id="258" name="Shape 258" title="IMG_3441.mov">
            <a:hlinkClick r:id="rId3"/>
          </p:cNvPr>
          <p:cNvSpPr/>
          <p:nvPr/>
        </p:nvSpPr>
        <p:spPr>
          <a:xfrm>
            <a:off x="204625" y="1416624"/>
            <a:ext cx="4139150" cy="3104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9" name="Shape 259"/>
          <p:cNvSpPr txBox="1"/>
          <p:nvPr/>
        </p:nvSpPr>
        <p:spPr>
          <a:xfrm>
            <a:off x="4684850" y="687600"/>
            <a:ext cx="42591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Cardboard: Strong and sturdy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Wax paper (on exterior): protects the package from water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Glue: Does not break/come undone due to tests (unlike tape)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Average score: 2.583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b="1">
                <a:latin typeface="Source Code Pro"/>
                <a:ea typeface="Source Code Pro"/>
                <a:cs typeface="Source Code Pro"/>
                <a:sym typeface="Source Code Pro"/>
              </a:rPr>
              <a:t>Modifications: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Plastic seal over opening of package → cap/plug → prevents sunscreen from spilling out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○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To use: cut or peel the plastic wrap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96950" y="526350"/>
            <a:ext cx="424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Package Modifications Design Sketch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650" y="758525"/>
            <a:ext cx="34861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Fourth Prototype</a:t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4573200" y="900925"/>
            <a:ext cx="4259100" cy="3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Observations: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overall package survived the water test fine, but the cap got soggy and peeled.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average score for this test was 2.833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72" name="Shape 272" descr="kakakak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324" y="1906978"/>
            <a:ext cx="2806504" cy="210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dsffds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127648" y="1911300"/>
            <a:ext cx="2794902" cy="20961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 title="gsdgsd.MOV">
            <a:hlinkClick r:id="rId5"/>
          </p:cNvPr>
          <p:cNvSpPr/>
          <p:nvPr/>
        </p:nvSpPr>
        <p:spPr>
          <a:xfrm>
            <a:off x="5267425" y="2288200"/>
            <a:ext cx="2870650" cy="2794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4211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Damage of Fourth Package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0" name="Shape 280" descr="pgsogd.jpg"/>
          <p:cNvPicPr preferRelativeResize="0"/>
          <p:nvPr/>
        </p:nvPicPr>
        <p:blipFill rotWithShape="1">
          <a:blip r:embed="rId3">
            <a:alphaModFix/>
          </a:blip>
          <a:srcRect l="11659" r="6920" b="9730"/>
          <a:stretch/>
        </p:blipFill>
        <p:spPr>
          <a:xfrm rot="5399993">
            <a:off x="4914248" y="762230"/>
            <a:ext cx="4028151" cy="341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93125" y="526363"/>
            <a:ext cx="2201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Package Design</a:t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950" y="722987"/>
            <a:ext cx="6957349" cy="36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Package</a:t>
            </a: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5032250" y="1228675"/>
            <a:ext cx="3800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Perforated circle on bottom of package with 3cm plunge inside package connected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easier accessibility to sunscreen</a:t>
            </a:r>
            <a:endParaRPr/>
          </a:p>
        </p:txBody>
      </p:sp>
      <p:sp>
        <p:nvSpPr>
          <p:cNvPr id="293" name="Shape 293" title="IMG_4052.MOV">
            <a:hlinkClick r:id="rId3"/>
          </p:cNvPr>
          <p:cNvSpPr/>
          <p:nvPr/>
        </p:nvSpPr>
        <p:spPr>
          <a:xfrm>
            <a:off x="311700" y="11842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Package cost </a:t>
            </a: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piece of cardboard ($1.00/square)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plastic bag ($0.25/each)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piece of wax paper ($0.50/piece)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piece of plastic wrap ($0.75/piece)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Glue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Total cost of packaging= $2.5o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marketability</a:t>
            </a: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 of orange: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Summer color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Aesthetically pleasing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Happy color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Ombre: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Aesthetically pleasing </a:t>
            </a:r>
            <a:endParaRPr/>
          </a:p>
        </p:txBody>
      </p:sp>
      <p:pic>
        <p:nvPicPr>
          <p:cNvPr id="306" name="Shape 306" descr="fdsfds.jpg"/>
          <p:cNvPicPr preferRelativeResize="0"/>
          <p:nvPr/>
        </p:nvPicPr>
        <p:blipFill rotWithShape="1">
          <a:blip r:embed="rId3">
            <a:alphaModFix/>
          </a:blip>
          <a:srcRect l="16151" t="16718" r="8445" b="18632"/>
          <a:stretch/>
        </p:blipFill>
        <p:spPr>
          <a:xfrm rot="5400000">
            <a:off x="4465097" y="1156113"/>
            <a:ext cx="4403128" cy="283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the Product Constraints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impact </a:t>
            </a: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Cardboard: recyclable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Wax paper: compostable and degrades quickly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cost analysis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725" y="1111250"/>
            <a:ext cx="6150550" cy="38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LD50 E. coli analysis </a:t>
            </a: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17700" y="1093850"/>
            <a:ext cx="8477100" cy="3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the amount of chemicals increased for both tests, the survival rate of the e-coli decreased, more drastically for benzone than cinnamate.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Benzone killed off 50% of a population in a higher quantity than cinnamate, with a major survival percentage gap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lowest survival rating for the maximum amount of allowed cinnamate was 76% and the maximum amount of benzone used had the effect of only a 14.5% survival rate.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2410100" y="627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SDS: Safety Data Sheet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291600" y="698175"/>
            <a:ext cx="8996700" cy="4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Ethylhexylmethoxycinnamate:</a:t>
            </a:r>
            <a:endParaRPr sz="17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i="1"/>
              <a:t>Inhalation:</a:t>
            </a:r>
            <a:r>
              <a:rPr lang="en" sz="1700"/>
              <a:t> Move to fresh air. If problem persists, call a doctor. </a:t>
            </a:r>
            <a:endParaRPr sz="17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i="1"/>
              <a:t>Skin contact: </a:t>
            </a:r>
            <a:r>
              <a:rPr lang="en" sz="1700"/>
              <a:t>Remove contaminated clothing and wash skin with soap.</a:t>
            </a:r>
            <a:endParaRPr sz="17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i="1"/>
              <a:t>Eye contact:</a:t>
            </a:r>
            <a:r>
              <a:rPr lang="en" sz="1700"/>
              <a:t> Wash eyes out. If irritation continues, see a doctor. </a:t>
            </a:r>
            <a:endParaRPr sz="17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i="1"/>
              <a:t>Ingestion:  </a:t>
            </a:r>
            <a:r>
              <a:rPr lang="en" sz="1700"/>
              <a:t>Call poison control center. If swallowed, rinse mouth with water. </a:t>
            </a:r>
            <a:endParaRPr sz="17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Direct contact with eyes may cause irritation. </a:t>
            </a:r>
            <a:endParaRPr sz="17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 i="1"/>
              <a:t>Source: </a:t>
            </a:r>
            <a:r>
              <a:rPr lang="en" sz="1700" i="1" u="sng">
                <a:solidFill>
                  <a:schemeClr val="hlink"/>
                </a:solidFill>
                <a:hlinkClick r:id="rId3"/>
              </a:rPr>
              <a:t>http://www.sciencelab.com/msds.php?msdsId=9927759</a:t>
            </a:r>
            <a:r>
              <a:rPr lang="en" sz="1700" i="1"/>
              <a:t> </a:t>
            </a:r>
            <a:endParaRPr sz="1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2398425" y="97775"/>
            <a:ext cx="63216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SDS: Safety Data Sheet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Important information </a:t>
            </a:r>
            <a:endParaRPr sz="1200" i="1"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37675" y="1046800"/>
            <a:ext cx="8694000" cy="3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Benzophenone: 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Eye Contact: </a:t>
            </a:r>
            <a:r>
              <a:rPr lang="en"/>
              <a:t>Flush out eyes with water for 15min, seek medical attention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Skin Contact: </a:t>
            </a:r>
            <a:r>
              <a:rPr lang="en"/>
              <a:t>Wash skin with soap and cover with ointment, seek medical attention.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Inhalation</a:t>
            </a:r>
            <a:r>
              <a:rPr lang="en"/>
              <a:t>: Move to fresh air. Give CPR if not breathing or give oxygen if breathing problems persist. Seek medical attention.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Ingestion: </a:t>
            </a:r>
            <a:r>
              <a:rPr lang="en"/>
              <a:t>Do not force vomiting. Loosen tight clothing. Seek medical attention.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http://www.sciencelab.com/msds.php?msdsId=9926361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Constraints for LD50 TEST AND mAX sPF 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What is the LD50 test?</a:t>
            </a:r>
            <a:endParaRPr b="1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test to determine the amount of a toxic agent that is sufficient to kill 50 percent of a population of animals usually within a certain time.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Goal of the LD50 tests </a:t>
            </a:r>
            <a:endParaRPr b="1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Determine greatest amount of the om cinnamate and oxybenzone that can be used in the sunscreen formula.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700" y="1353275"/>
            <a:ext cx="3367075" cy="26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Budget: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$4.00 without glue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$3.00 with glue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Minimum Budget: 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We found the lowest cost per unit of the sunscreen ingredients through research online.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To have the lowest cost of the products used to create the packaging, and to engineer the sunscreen formula.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Highest Packing Materials Testing Criteria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844400" cy="3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Materials Testing Criteria</a:t>
            </a:r>
            <a:endParaRPr sz="1800"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Drop Test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Shake Test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Weight Test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Throw Test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Water Test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Heat Test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Marketing Test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Sunscreen Formula &amp; Cost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E-Coli SAFETY DATA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456375" y="3823700"/>
            <a:ext cx="85206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ource Code Pro"/>
                <a:ea typeface="Source Code Pro"/>
                <a:cs typeface="Source Code Pro"/>
                <a:sym typeface="Source Code Pro"/>
              </a:rPr>
              <a:t>Conclusions: The survival rate of E-coli in both the benzone and cinnamate was steady. Because of our success with the E-Coli data (unicellular organism), we decided to move onto testing with multicellular organisms…  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50" y="1399600"/>
            <a:ext cx="4338101" cy="23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725" y="1482600"/>
            <a:ext cx="4488575" cy="2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78200" y="1061350"/>
            <a:ext cx="3498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Cinnamate LD50 amount= 0.0375g  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5192850" y="1023100"/>
            <a:ext cx="32811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Benzone LD50 amount= 0.0341g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Acute Toxicity Testing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Instead of using E-Coli, Daphnia was used to better simulate complicated organisms like humans. </a:t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500" y="2256325"/>
            <a:ext cx="4405000" cy="24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On-screen Show (16:9)</PresentationFormat>
  <Paragraphs>192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Lato</vt:lpstr>
      <vt:lpstr>Source Code Pro</vt:lpstr>
      <vt:lpstr>Arial</vt:lpstr>
      <vt:lpstr>Poiret One</vt:lpstr>
      <vt:lpstr>Amatic SC</vt:lpstr>
      <vt:lpstr>Beach Day</vt:lpstr>
      <vt:lpstr>Beach Day</vt:lpstr>
      <vt:lpstr>Final Packaged Sunscreen Proposal </vt:lpstr>
      <vt:lpstr>Goals for this project </vt:lpstr>
      <vt:lpstr>Summary of the Product Constraints </vt:lpstr>
      <vt:lpstr>Product Constraints for LD50 TEST AND mAX sPF </vt:lpstr>
      <vt:lpstr>COSTS</vt:lpstr>
      <vt:lpstr>Highest Packing Materials Testing Criteria </vt:lpstr>
      <vt:lpstr>Final Sunscreen Formula &amp; Cost </vt:lpstr>
      <vt:lpstr>E-Coli SAFETY DATA</vt:lpstr>
      <vt:lpstr>Acute Toxicity Testing</vt:lpstr>
      <vt:lpstr>Daphnia Safety Data </vt:lpstr>
      <vt:lpstr>Making the sunscreen</vt:lpstr>
      <vt:lpstr>Human Safety test #1 </vt:lpstr>
      <vt:lpstr>Making the sunscreen part 2</vt:lpstr>
      <vt:lpstr>Final Human Safety Test</vt:lpstr>
      <vt:lpstr>Total cost and amount of chemicals </vt:lpstr>
      <vt:lpstr>Experiment, Data, and Analysis  </vt:lpstr>
      <vt:lpstr>Final Package &amp; Cost</vt:lpstr>
      <vt:lpstr>Materials Testing </vt:lpstr>
      <vt:lpstr>Top 3 Materials… Which ones are going to protect our package?</vt:lpstr>
      <vt:lpstr>Design Sketch → first prototype </vt:lpstr>
      <vt:lpstr>Building the Second Prototype</vt:lpstr>
      <vt:lpstr>Creating the Third Package</vt:lpstr>
      <vt:lpstr>Package Modifications Design Sketch </vt:lpstr>
      <vt:lpstr>Fourth Prototype</vt:lpstr>
      <vt:lpstr>Damage of Fourth Package</vt:lpstr>
      <vt:lpstr>Final Package Design</vt:lpstr>
      <vt:lpstr>Final Package</vt:lpstr>
      <vt:lpstr>Final Package cost </vt:lpstr>
      <vt:lpstr>marketability</vt:lpstr>
      <vt:lpstr>Environmental impact </vt:lpstr>
      <vt:lpstr>APPENDIX </vt:lpstr>
      <vt:lpstr>Full cost analysis  </vt:lpstr>
      <vt:lpstr>LD50 E. coli analysis </vt:lpstr>
      <vt:lpstr>SDS: Safety Data Sheet</vt:lpstr>
      <vt:lpstr>SDS: Safety Data Sheet Important information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Packaged Sunscreen Proposal </dc:title>
  <dc:creator>Oyenusi, Oyinade</dc:creator>
  <cp:lastModifiedBy>Oyenusi, Oyinade</cp:lastModifiedBy>
  <cp:revision>1</cp:revision>
  <dcterms:modified xsi:type="dcterms:W3CDTF">2018-01-18T13:39:14Z</dcterms:modified>
</cp:coreProperties>
</file>